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938" r:id="rId3"/>
    <p:sldId id="915" r:id="rId4"/>
    <p:sldId id="916" r:id="rId5"/>
    <p:sldId id="935" r:id="rId6"/>
    <p:sldId id="939" r:id="rId7"/>
    <p:sldId id="940" r:id="rId8"/>
    <p:sldId id="941" r:id="rId9"/>
    <p:sldId id="942" r:id="rId10"/>
    <p:sldId id="944" r:id="rId11"/>
    <p:sldId id="922" r:id="rId12"/>
    <p:sldId id="923" r:id="rId13"/>
    <p:sldId id="920" r:id="rId14"/>
    <p:sldId id="921" r:id="rId15"/>
    <p:sldId id="924" r:id="rId16"/>
    <p:sldId id="925" r:id="rId17"/>
    <p:sldId id="917" r:id="rId18"/>
    <p:sldId id="918" r:id="rId19"/>
    <p:sldId id="919" r:id="rId20"/>
    <p:sldId id="92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39"/>
    <p:restoredTop sz="87619"/>
  </p:normalViewPr>
  <p:slideViewPr>
    <p:cSldViewPr snapToGrid="0" snapToObjects="1">
      <p:cViewPr varScale="1">
        <p:scale>
          <a:sx n="100" d="100"/>
          <a:sy n="100" d="100"/>
        </p:scale>
        <p:origin x="16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4/14/21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1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6.xml"/><Relationship Id="rId7" Type="http://schemas.openxmlformats.org/officeDocument/2006/relationships/image" Target="../media/image1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9.png"/><Relationship Id="rId5" Type="http://schemas.openxmlformats.org/officeDocument/2006/relationships/tags" Target="../tags/tag8.xml"/><Relationship Id="rId10" Type="http://schemas.openxmlformats.org/officeDocument/2006/relationships/image" Target="../media/image18.png"/><Relationship Id="rId4" Type="http://schemas.openxmlformats.org/officeDocument/2006/relationships/tags" Target="../tags/tag7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AIMA resources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Probabilistic Reasoning with Bayes Nets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CCE1D-E52F-714E-AF5B-55379CA5DC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360" y="1903897"/>
            <a:ext cx="3243280" cy="236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Big Picture of Bayes' Nets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55F64C-151A-8344-BF7C-129271F09D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7137400" cy="472916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Two problems with using full joint distribution tables as our probabilistic models: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Unless there are only a few variables, the joint is WAY too big to represent explicitly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Hard to learn (estimate) anything empirically about more than a few variables at a time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Bayes</a:t>
            </a:r>
            <a:r>
              <a:rPr lang="ja-JP" altLang="en-US" sz="2400" dirty="0">
                <a:solidFill>
                  <a:srgbClr val="CC0000"/>
                </a:solidFill>
                <a:latin typeface="Calibri"/>
                <a:cs typeface="Calibri"/>
              </a:rPr>
              <a:t>’</a:t>
            </a: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 nets: </a:t>
            </a:r>
            <a:r>
              <a:rPr lang="en-US" sz="2400" dirty="0">
                <a:latin typeface="Calibri"/>
                <a:cs typeface="Calibri"/>
              </a:rPr>
              <a:t>a technique for describing complex joint distributions (models) using simple, local distributions (conditional probabilities)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More properly called</a:t>
            </a:r>
            <a:r>
              <a:rPr lang="en-US" sz="2000" dirty="0">
                <a:solidFill>
                  <a:srgbClr val="CC0000"/>
                </a:solidFill>
                <a:latin typeface="Calibri"/>
                <a:cs typeface="Calibri"/>
              </a:rPr>
              <a:t> graphical models</a:t>
            </a: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describe how variables locally interact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Local interactions chain together to give global, indirect interactions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For about 10 min, we</a:t>
            </a:r>
            <a:r>
              <a:rPr lang="ja-JP" altLang="en-US" sz="2000" dirty="0">
                <a:latin typeface="Calibri"/>
                <a:cs typeface="Calibri"/>
              </a:rPr>
              <a:t>’</a:t>
            </a:r>
            <a:r>
              <a:rPr lang="en-US" sz="2000" dirty="0" err="1">
                <a:latin typeface="Calibri"/>
                <a:cs typeface="Calibri"/>
              </a:rPr>
              <a:t>ll</a:t>
            </a:r>
            <a:r>
              <a:rPr lang="en-US" sz="2000" dirty="0">
                <a:latin typeface="Calibri"/>
                <a:cs typeface="Calibri"/>
              </a:rPr>
              <a:t> be vague about how these interactions are specified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DE468C-86B0-D04B-B848-3411A62E5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24" y="3581400"/>
            <a:ext cx="4182456" cy="30479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303F4-AAF1-144E-A4E6-E4EDB8A69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447800"/>
            <a:ext cx="4115264" cy="186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8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Car Diagnosis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2A209B-1FF2-3244-ADB6-0A1501DA6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913" y="2098430"/>
            <a:ext cx="8940537" cy="464478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B675AF4-2CCE-5A4A-8C1D-5EDC5A67C0F0}"/>
              </a:ext>
            </a:extLst>
          </p:cNvPr>
          <p:cNvSpPr txBox="1">
            <a:spLocks/>
          </p:cNvSpPr>
          <p:nvPr/>
        </p:nvSpPr>
        <p:spPr>
          <a:xfrm>
            <a:off x="209550" y="695827"/>
            <a:ext cx="11224268" cy="1402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Initial evidence: </a:t>
            </a:r>
            <a:r>
              <a:rPr lang="en-US" sz="2400" dirty="0"/>
              <a:t>car won't start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Testable variables (Green), </a:t>
            </a:r>
            <a:r>
              <a:rPr lang="en-US" sz="2400" dirty="0"/>
              <a:t>"Broken, so fix it" </a:t>
            </a:r>
            <a:r>
              <a:rPr lang="en-US" sz="2400" dirty="0">
                <a:solidFill>
                  <a:srgbClr val="FF0000"/>
                </a:solidFill>
              </a:rPr>
              <a:t>variables are orange</a:t>
            </a:r>
          </a:p>
          <a:p>
            <a:pPr marL="0" indent="0">
              <a:buNone/>
            </a:pPr>
            <a:r>
              <a:rPr lang="en-US" sz="2400" dirty="0"/>
              <a:t>Hidden variables (gray) ensure sparse structure, reduce parameters</a:t>
            </a:r>
          </a:p>
        </p:txBody>
      </p:sp>
    </p:spTree>
    <p:extLst>
      <p:ext uri="{BB962C8B-B14F-4D97-AF65-F5344CB8AC3E}">
        <p14:creationId xmlns:p14="http://schemas.microsoft.com/office/powerpoint/2010/main" val="360008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Car Insurance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A4682-C797-6244-BE2C-ECEECC270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700" y="1179307"/>
            <a:ext cx="8437685" cy="547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730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Global Semantics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2E88CC-A8D2-D145-9B41-184897EEF708}"/>
              </a:ext>
            </a:extLst>
          </p:cNvPr>
          <p:cNvSpPr txBox="1">
            <a:spLocks/>
          </p:cNvSpPr>
          <p:nvPr/>
        </p:nvSpPr>
        <p:spPr>
          <a:xfrm>
            <a:off x="209551" y="965458"/>
            <a:ext cx="5147896" cy="1026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Global semantics defines the full joint distribution as the product of the local conditional distributions.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5245ED-17CF-AA4C-BC1A-FE36C8A82F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81" y="2269267"/>
                <a:ext cx="5569927" cy="17932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 </m:t>
                      </m:r>
                      <m:nary>
                        <m:naryPr>
                          <m:chr m:val="∏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𝑝𝑎𝑟𝑒𝑛𝑡𝑠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400" b="0" i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400" i="1" dirty="0"/>
                  <a:t>Quiz: Compute</a:t>
                </a:r>
                <a:r>
                  <a:rPr lang="en-US" sz="2400" i="1" dirty="0">
                    <a:solidFill>
                      <a:srgbClr val="FF0000"/>
                    </a:solidFill>
                  </a:rPr>
                  <a:t> P(j ∧ m ∧ a ∧ ¬b ∧ ¬e)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B5245ED-17CF-AA4C-BC1A-FE36C8A82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1" y="2269267"/>
                <a:ext cx="5569927" cy="1793264"/>
              </a:xfrm>
              <a:prstGeom prst="rect">
                <a:avLst/>
              </a:prstGeom>
              <a:blipFill>
                <a:blip r:embed="rId2"/>
                <a:stretch>
                  <a:fillRect l="-1591" t="-69718" b="-57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462A70-6FC6-D045-A8E8-86FC886A8E0A}"/>
              </a:ext>
            </a:extLst>
          </p:cNvPr>
          <p:cNvSpPr txBox="1">
            <a:spLocks/>
          </p:cNvSpPr>
          <p:nvPr/>
        </p:nvSpPr>
        <p:spPr>
          <a:xfrm>
            <a:off x="235750" y="4037633"/>
            <a:ext cx="5382358" cy="5075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= P(j |a )P(M | a) P (a | ¬b, ¬e)P(¬b) P(¬e)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55B1A0-CFA4-334D-BE0F-E932EE03D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108" y="1069062"/>
            <a:ext cx="6676469" cy="364171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4A1BAD9-4716-B743-B52B-70D0A154A095}"/>
              </a:ext>
            </a:extLst>
          </p:cNvPr>
          <p:cNvSpPr txBox="1">
            <a:spLocks/>
          </p:cNvSpPr>
          <p:nvPr/>
        </p:nvSpPr>
        <p:spPr>
          <a:xfrm>
            <a:off x="235750" y="4722497"/>
            <a:ext cx="5382358" cy="11133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= 0.9 x 0.7 x 0.001 x 0.999 x .998</a:t>
            </a:r>
          </a:p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≈ 0.00063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625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Local Semantics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A5D398-E3C2-3747-8A13-3F3EC16C72B2}"/>
              </a:ext>
            </a:extLst>
          </p:cNvPr>
          <p:cNvSpPr txBox="1">
            <a:spLocks/>
          </p:cNvSpPr>
          <p:nvPr/>
        </p:nvSpPr>
        <p:spPr>
          <a:xfrm>
            <a:off x="209550" y="965458"/>
            <a:ext cx="6050573" cy="1086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Local semantics: </a:t>
            </a:r>
            <a:r>
              <a:rPr lang="en-US" sz="2400" dirty="0"/>
              <a:t>each node is conditionally independent of its </a:t>
            </a:r>
            <a:r>
              <a:rPr lang="en-US" sz="2400" dirty="0" err="1"/>
              <a:t>nondescenants</a:t>
            </a:r>
            <a:r>
              <a:rPr lang="en-US" sz="2400" dirty="0"/>
              <a:t> given its parents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2D876F-DF80-BE4C-A0F8-A55FFCED6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863" y="1345698"/>
            <a:ext cx="5083256" cy="416660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84E52F0-61E4-5547-8D52-F12D35B83646}"/>
              </a:ext>
            </a:extLst>
          </p:cNvPr>
          <p:cNvSpPr txBox="1">
            <a:spLocks/>
          </p:cNvSpPr>
          <p:nvPr/>
        </p:nvSpPr>
        <p:spPr>
          <a:xfrm>
            <a:off x="127489" y="4834075"/>
            <a:ext cx="6050573" cy="10860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Theorem: Local semantics ⇔ global semantics </a:t>
            </a:r>
          </a:p>
        </p:txBody>
      </p:sp>
    </p:spTree>
    <p:extLst>
      <p:ext uri="{BB962C8B-B14F-4D97-AF65-F5344CB8AC3E}">
        <p14:creationId xmlns:p14="http://schemas.microsoft.com/office/powerpoint/2010/main" val="123942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Coin Flips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9C6C7C1A-0D57-BA4C-9CE0-5A9E709E2D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dirty="0">
                <a:latin typeface="Calibri"/>
                <a:cs typeface="Calibri"/>
              </a:rPr>
              <a:t>N independent coin flips</a:t>
            </a: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r>
              <a:rPr lang="en-US" dirty="0">
                <a:latin typeface="Calibri"/>
                <a:cs typeface="Calibri"/>
              </a:rPr>
              <a:t>No interactions between variables: </a:t>
            </a:r>
            <a:r>
              <a:rPr lang="en-US" dirty="0">
                <a:solidFill>
                  <a:srgbClr val="CC0000"/>
                </a:solidFill>
                <a:latin typeface="Calibri"/>
                <a:cs typeface="Calibri"/>
              </a:rPr>
              <a:t>absolute independence</a:t>
            </a:r>
          </a:p>
          <a:p>
            <a:pPr eaLnBrk="1" hangingPunct="1"/>
            <a:endParaRPr lang="en-US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  <a:p>
            <a:pPr eaLnBrk="1" hangingPunct="1"/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3120FFE-2A9E-9B4F-83E3-5E9990986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X</a:t>
            </a:r>
            <a:r>
              <a:rPr lang="en-US" sz="28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FC971FE3-AE07-D945-A92D-D465BDBF5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baseline="-25000">
                <a:latin typeface="Calibri"/>
                <a:cs typeface="Calibri"/>
              </a:rPr>
              <a:t>2</a:t>
            </a:r>
          </a:p>
        </p:txBody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5F14D7F5-4412-B747-9AA5-B5D3C3835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004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X</a:t>
            </a:r>
            <a:r>
              <a:rPr lang="en-US" sz="2800" i="1" baseline="-25000">
                <a:latin typeface="Calibri"/>
                <a:cs typeface="Calibri"/>
              </a:rPr>
              <a:t>n</a:t>
            </a:r>
          </a:p>
        </p:txBody>
      </p:sp>
      <p:pic>
        <p:nvPicPr>
          <p:cNvPr id="13" name="Picture 6" descr="txp_fig">
            <a:extLst>
              <a:ext uri="{FF2B5EF4-FFF2-40B4-BE49-F238E27FC236}">
                <a16:creationId xmlns:a16="http://schemas.microsoft.com/office/drawing/2014/main" id="{D35F21C5-573B-DF47-A8A8-053B8AD4987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505200"/>
            <a:ext cx="469900" cy="8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65E68EA-E70E-6F46-AAB0-F3E558F81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928" y="1447800"/>
            <a:ext cx="2871386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1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Traffic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527DD6-3348-274E-B21D-22736B83C2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sz="2400" dirty="0">
                <a:latin typeface="Calibri"/>
                <a:cs typeface="Calibri"/>
              </a:rPr>
              <a:t>Variables: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R: It rains</a:t>
            </a:r>
          </a:p>
          <a:p>
            <a:pPr lvl="1" eaLnBrk="1" hangingPunct="1"/>
            <a:r>
              <a:rPr lang="en-US" sz="2000" dirty="0">
                <a:latin typeface="Calibri"/>
                <a:cs typeface="Calibri"/>
              </a:rPr>
              <a:t>T: There is traffic</a:t>
            </a:r>
          </a:p>
          <a:p>
            <a:pPr lvl="1" eaLnBrk="1" hangingPunct="1"/>
            <a:endParaRPr lang="en-US" sz="20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Model 1: independence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marL="0" indent="0" eaLnBrk="1" hangingPunct="1">
              <a:buNone/>
            </a:pPr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  <a:p>
            <a:pPr lvl="3"/>
            <a:endParaRPr lang="en-US" sz="1200" dirty="0">
              <a:latin typeface="Calibri"/>
              <a:cs typeface="Calibri"/>
            </a:endParaRPr>
          </a:p>
          <a:p>
            <a:pPr eaLnBrk="1" hangingPunct="1"/>
            <a:r>
              <a:rPr lang="en-US" sz="2400" dirty="0">
                <a:latin typeface="Calibri"/>
                <a:cs typeface="Calibri"/>
              </a:rPr>
              <a:t>Why is an agent using model 2 better?</a:t>
            </a:r>
          </a:p>
          <a:p>
            <a:pPr eaLnBrk="1" hangingPunct="1"/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AE96C05A-7304-794B-A9D4-7E5B6C48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3098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0" name="Oval 5">
            <a:extLst>
              <a:ext uri="{FF2B5EF4-FFF2-40B4-BE49-F238E27FC236}">
                <a16:creationId xmlns:a16="http://schemas.microsoft.com/office/drawing/2014/main" id="{26210F27-7F3A-7947-AA24-99A12217C0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477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T</a:t>
            </a:r>
            <a:endParaRPr lang="en-US" sz="2800" baseline="-25000" dirty="0">
              <a:latin typeface="Calibri"/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0AC6DF9-27F9-7F46-BBB9-83BFBDD7D0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1" y="1143000"/>
            <a:ext cx="3886198" cy="1628965"/>
          </a:xfrm>
          <a:prstGeom prst="rect">
            <a:avLst/>
          </a:prstGeom>
        </p:spPr>
      </p:pic>
      <p:sp>
        <p:nvSpPr>
          <p:cNvPr id="13" name="Oval 4">
            <a:extLst>
              <a:ext uri="{FF2B5EF4-FFF2-40B4-BE49-F238E27FC236}">
                <a16:creationId xmlns:a16="http://schemas.microsoft.com/office/drawing/2014/main" id="{0E1C6019-57DC-1748-9934-9749DF7FE0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30988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 dirty="0">
                <a:latin typeface="Calibri"/>
                <a:cs typeface="Calibri"/>
              </a:rPr>
              <a:t>R</a:t>
            </a:r>
            <a:endParaRPr lang="en-US" sz="2800" baseline="-25000" dirty="0">
              <a:latin typeface="Calibri"/>
              <a:cs typeface="Calibri"/>
            </a:endParaRPr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A8E20946-82F9-ED4B-B31F-5D0EF8571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775200"/>
            <a:ext cx="762000" cy="762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i="1">
                <a:latin typeface="Calibri"/>
                <a:cs typeface="Calibri"/>
              </a:rPr>
              <a:t>T</a:t>
            </a:r>
            <a:endParaRPr lang="en-US" sz="2800" baseline="-25000">
              <a:latin typeface="Calibri"/>
              <a:cs typeface="Calibri"/>
            </a:endParaRPr>
          </a:p>
        </p:txBody>
      </p:sp>
      <p:cxnSp>
        <p:nvCxnSpPr>
          <p:cNvPr id="15" name="AutoShape 6">
            <a:extLst>
              <a:ext uri="{FF2B5EF4-FFF2-40B4-BE49-F238E27FC236}">
                <a16:creationId xmlns:a16="http://schemas.microsoft.com/office/drawing/2014/main" id="{34C00885-EF58-DC4C-AD9E-8851133487F6}"/>
              </a:ext>
            </a:extLst>
          </p:cNvPr>
          <p:cNvCxnSpPr>
            <a:cxnSpLocks noChangeShapeType="1"/>
            <a:stCxn id="13" idx="4"/>
            <a:endCxn id="14" idx="0"/>
          </p:cNvCxnSpPr>
          <p:nvPr/>
        </p:nvCxnSpPr>
        <p:spPr bwMode="auto">
          <a:xfrm>
            <a:off x="7772400" y="3875088"/>
            <a:ext cx="0" cy="885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C455BF0-715B-C043-A463-A21D5C136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295400"/>
            <a:ext cx="149634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8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of a Bayesian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4A89CDE-AD05-D641-BE5B-D045162BA614}"/>
              </a:ext>
            </a:extLst>
          </p:cNvPr>
          <p:cNvSpPr txBox="1">
            <a:spLocks/>
          </p:cNvSpPr>
          <p:nvPr/>
        </p:nvSpPr>
        <p:spPr>
          <a:xfrm>
            <a:off x="209550" y="965459"/>
            <a:ext cx="11175828" cy="77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I'm at work, neighbor John calls to say my burglar alarm is ringing, but my neighbor Mary doesn't call.  Sometimes the alarm is set off by earthquakes.  Is there a burglar?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54FAA8F-69CC-BA4D-99F7-A4EFA9043071}"/>
              </a:ext>
            </a:extLst>
          </p:cNvPr>
          <p:cNvSpPr txBox="1">
            <a:spLocks/>
          </p:cNvSpPr>
          <p:nvPr/>
        </p:nvSpPr>
        <p:spPr>
          <a:xfrm>
            <a:off x="209550" y="2286367"/>
            <a:ext cx="11175828" cy="186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Variables: </a:t>
            </a:r>
            <a:r>
              <a:rPr lang="en-US" sz="2400" dirty="0"/>
              <a:t>Burglar, Earthquake, Alarm, </a:t>
            </a:r>
            <a:r>
              <a:rPr lang="en-US" sz="2400" dirty="0" err="1"/>
              <a:t>JohnCalls</a:t>
            </a:r>
            <a:r>
              <a:rPr lang="en-US" sz="2400" dirty="0"/>
              <a:t>, </a:t>
            </a:r>
            <a:r>
              <a:rPr lang="en-US" sz="2400" dirty="0" err="1"/>
              <a:t>MaryCalls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dirty="0"/>
              <a:t>Network topology reflects "causal" knowledge:</a:t>
            </a:r>
          </a:p>
          <a:p>
            <a:r>
              <a:rPr lang="en-US" sz="2400" i="1" dirty="0"/>
              <a:t>A burglar can set off the alarm</a:t>
            </a:r>
          </a:p>
          <a:p>
            <a:r>
              <a:rPr lang="en-US" sz="2400" i="1" dirty="0"/>
              <a:t>An earthquake can set the alarm off</a:t>
            </a:r>
          </a:p>
          <a:p>
            <a:r>
              <a:rPr lang="en-US" sz="2400" i="1" dirty="0"/>
              <a:t>The alarm can cause Mary to call</a:t>
            </a:r>
          </a:p>
          <a:p>
            <a:r>
              <a:rPr lang="en-US" sz="2400" i="1" dirty="0"/>
              <a:t>The alarm can cause John to Call. 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534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Bayesian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61A8E-5AD4-D34F-B98C-55F17CDB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84" y="973777"/>
            <a:ext cx="9388231" cy="51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50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Compactness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659D0C-B869-294D-B634-C6A78291C74B}"/>
              </a:ext>
            </a:extLst>
          </p:cNvPr>
          <p:cNvSpPr txBox="1">
            <a:spLocks/>
          </p:cNvSpPr>
          <p:nvPr/>
        </p:nvSpPr>
        <p:spPr>
          <a:xfrm>
            <a:off x="209550" y="965459"/>
            <a:ext cx="6050573" cy="7755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CPT for Boolean X</a:t>
            </a:r>
            <a:r>
              <a:rPr lang="en-US" sz="2400" baseline="-25000" dirty="0"/>
              <a:t>i </a:t>
            </a:r>
            <a:r>
              <a:rPr lang="en-US" sz="2400" dirty="0"/>
              <a:t>with k Boolean parents. 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6F7D499-5DDA-394D-BE0B-5A3AF0F4D4CA}"/>
              </a:ext>
            </a:extLst>
          </p:cNvPr>
          <p:cNvSpPr txBox="1">
            <a:spLocks/>
          </p:cNvSpPr>
          <p:nvPr/>
        </p:nvSpPr>
        <p:spPr>
          <a:xfrm>
            <a:off x="209550" y="1994267"/>
            <a:ext cx="8042031" cy="17932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>
                <a:solidFill>
                  <a:srgbClr val="FF0000"/>
                </a:solidFill>
              </a:rPr>
              <a:t>Has:</a:t>
            </a:r>
          </a:p>
          <a:p>
            <a:pPr marL="0" indent="0">
              <a:buNone/>
            </a:pPr>
            <a:r>
              <a:rPr lang="en-US" sz="2400" i="1" dirty="0"/>
              <a:t>2</a:t>
            </a:r>
            <a:r>
              <a:rPr lang="en-US" sz="2400" i="1" baseline="30000" dirty="0"/>
              <a:t>k</a:t>
            </a:r>
            <a:r>
              <a:rPr lang="en-US" sz="2400" i="1" dirty="0"/>
              <a:t> </a:t>
            </a:r>
            <a:r>
              <a:rPr lang="en-US" sz="2400" dirty="0"/>
              <a:t>rows for the combinations of parent values</a:t>
            </a:r>
          </a:p>
          <a:p>
            <a:pPr marL="0" indent="0">
              <a:buNone/>
            </a:pPr>
            <a:r>
              <a:rPr lang="en-US" sz="2400" dirty="0"/>
              <a:t>Each row requires on number</a:t>
            </a:r>
            <a:r>
              <a:rPr lang="en-US" sz="2400" i="1" dirty="0"/>
              <a:t> p for X</a:t>
            </a:r>
            <a:r>
              <a:rPr lang="en-US" sz="2400" i="1" baseline="-25000" dirty="0"/>
              <a:t>i </a:t>
            </a:r>
            <a:r>
              <a:rPr lang="en-US" sz="2400" i="1" dirty="0"/>
              <a:t>= true</a:t>
            </a:r>
          </a:p>
          <a:p>
            <a:pPr marL="0" indent="0">
              <a:buNone/>
            </a:pPr>
            <a:r>
              <a:rPr lang="en-US" sz="2400" dirty="0"/>
              <a:t>(the number for X</a:t>
            </a:r>
            <a:r>
              <a:rPr lang="en-US" sz="2400" baseline="-25000" dirty="0"/>
              <a:t>i</a:t>
            </a:r>
            <a:r>
              <a:rPr lang="en-US" sz="2400" dirty="0"/>
              <a:t> = false is simply 1 – p)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78E333-11EF-B74F-82AD-7B3A2D36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23" y="391232"/>
            <a:ext cx="2741735" cy="27417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E5B522-07C5-E744-8A96-DF8563248224}"/>
              </a:ext>
            </a:extLst>
          </p:cNvPr>
          <p:cNvSpPr txBox="1">
            <a:spLocks/>
          </p:cNvSpPr>
          <p:nvPr/>
        </p:nvSpPr>
        <p:spPr>
          <a:xfrm>
            <a:off x="209550" y="3842712"/>
            <a:ext cx="11830050" cy="23319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each variable has no more than k parents, the complete network requires O(n ∙ 2</a:t>
            </a:r>
            <a:r>
              <a:rPr lang="en-US" sz="2400" baseline="30000" dirty="0"/>
              <a:t>k</a:t>
            </a:r>
            <a:r>
              <a:rPr lang="en-US" sz="2400" dirty="0"/>
              <a:t>) numbers</a:t>
            </a:r>
          </a:p>
          <a:p>
            <a:pPr marL="0" indent="0">
              <a:buNone/>
            </a:pPr>
            <a:endParaRPr lang="en-US" sz="24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/>
              <a:t>i.e. </a:t>
            </a:r>
            <a:r>
              <a:rPr lang="en-US" sz="2400" b="1" dirty="0">
                <a:solidFill>
                  <a:srgbClr val="00B0F0"/>
                </a:solidFill>
              </a:rPr>
              <a:t>grows linearly with n</a:t>
            </a:r>
            <a:r>
              <a:rPr lang="en-US" sz="2400" dirty="0"/>
              <a:t>, vs O(2</a:t>
            </a:r>
            <a:r>
              <a:rPr lang="en-US" sz="2400" baseline="30000" dirty="0"/>
              <a:t>n</a:t>
            </a:r>
            <a:r>
              <a:rPr lang="en-US" sz="2400" dirty="0"/>
              <a:t>) for the full joint distribution.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For the burglary net, 1 + 1 + 4 + 2 + 2 = 10 numbers (vs. 2</a:t>
            </a:r>
            <a:r>
              <a:rPr lang="en-US" sz="2400" baseline="30000" dirty="0"/>
              <a:t>5</a:t>
            </a:r>
            <a:r>
              <a:rPr lang="en-US" sz="2400" dirty="0"/>
              <a:t> – 1 = 31).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0640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Probabilistic Models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85B5E3-061D-BE45-A1CE-08B46AB62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73" y="838200"/>
            <a:ext cx="4429727" cy="232409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A7D796C2-504A-2A4D-AF34-477E30E8AB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9699" y="1082242"/>
            <a:ext cx="7622573" cy="527410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Models describe how (a portion of) the world works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solidFill>
                <a:srgbClr val="CC0000"/>
              </a:solidFill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solidFill>
                  <a:srgbClr val="CC0000"/>
                </a:solidFill>
                <a:latin typeface="Calibri"/>
                <a:cs typeface="Calibri"/>
              </a:rPr>
              <a:t>Models are always simplifications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every variable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May not account for all interactions between variables</a:t>
            </a:r>
          </a:p>
          <a:p>
            <a:pPr lvl="1" eaLnBrk="1" hangingPunct="1">
              <a:lnSpc>
                <a:spcPct val="80000"/>
              </a:lnSpc>
            </a:pPr>
            <a:r>
              <a:rPr lang="ja-JP" altLang="en-US" sz="2000" dirty="0">
                <a:latin typeface="Calibri"/>
                <a:cs typeface="Calibri"/>
              </a:rPr>
              <a:t>“</a:t>
            </a:r>
            <a:r>
              <a:rPr lang="en-US" sz="2000" dirty="0">
                <a:latin typeface="Calibri"/>
                <a:cs typeface="Calibri"/>
              </a:rPr>
              <a:t>All models are wrong; but some are useful.</a:t>
            </a:r>
            <a:r>
              <a:rPr lang="ja-JP" altLang="en-US" sz="2000" dirty="0">
                <a:latin typeface="Calibri"/>
                <a:cs typeface="Calibri"/>
              </a:rPr>
              <a:t>”</a:t>
            </a:r>
            <a:br>
              <a:rPr lang="en-US" sz="2000" dirty="0">
                <a:latin typeface="Calibri"/>
                <a:cs typeface="Calibri"/>
              </a:rPr>
            </a:br>
            <a:r>
              <a:rPr lang="en-US" sz="2000" dirty="0">
                <a:latin typeface="Calibri"/>
                <a:cs typeface="Calibri"/>
              </a:rPr>
              <a:t>     – George E. P. Box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6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do we do with probabilistic models?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We (or our agents) need to reason about unknown variables, given evidence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explanation (diagnostic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prediction (causal reasoning)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Example: value of information</a:t>
            </a:r>
          </a:p>
        </p:txBody>
      </p:sp>
    </p:spTree>
    <p:extLst>
      <p:ext uri="{BB962C8B-B14F-4D97-AF65-F5344CB8AC3E}">
        <p14:creationId xmlns:p14="http://schemas.microsoft.com/office/powerpoint/2010/main" val="14722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In-Class Problem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E63FCA-579C-6740-9F86-673E869AB2B4}"/>
              </a:ext>
            </a:extLst>
          </p:cNvPr>
          <p:cNvSpPr txBox="1">
            <a:spLocks/>
          </p:cNvSpPr>
          <p:nvPr/>
        </p:nvSpPr>
        <p:spPr>
          <a:xfrm>
            <a:off x="209550" y="965458"/>
            <a:ext cx="9626112" cy="16018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We have a bag of 3 biased coins: a, b, c with probabilities of coming up heads of 20%, 60%, and 80% respectively.  One coin is drawn randomly from the bag (with equal likelihood od drawing each of the 3 coins), and then the coin is flipped 3 times to generate the outcomes X</a:t>
            </a:r>
            <a:r>
              <a:rPr lang="en-US" sz="2400" baseline="-25000" dirty="0"/>
              <a:t>1</a:t>
            </a:r>
            <a:r>
              <a:rPr lang="en-US" sz="2400" dirty="0"/>
              <a:t>, X</a:t>
            </a:r>
            <a:r>
              <a:rPr lang="en-US" sz="2400" baseline="-25000" dirty="0"/>
              <a:t>2</a:t>
            </a:r>
            <a:r>
              <a:rPr lang="en-US" sz="2400" dirty="0"/>
              <a:t>, and X</a:t>
            </a:r>
            <a:r>
              <a:rPr lang="en-US" sz="2400" baseline="-25000" dirty="0"/>
              <a:t>3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Draw the Bayesian network corresponding to this setup and define the necessary </a:t>
            </a:r>
            <a:r>
              <a:rPr lang="en-US" sz="2400" dirty="0" err="1"/>
              <a:t>CPTs.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Calculate which coin was most likely to have been drawn from the bag if the observed flips come out heads twice and tails once.</a:t>
            </a:r>
          </a:p>
        </p:txBody>
      </p:sp>
    </p:spTree>
    <p:extLst>
      <p:ext uri="{BB962C8B-B14F-4D97-AF65-F5344CB8AC3E}">
        <p14:creationId xmlns:p14="http://schemas.microsoft.com/office/powerpoint/2010/main" val="2852604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Bayesian Networks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4A9AB2-C7E5-8A41-AB78-3AAC213A2592}"/>
              </a:ext>
            </a:extLst>
          </p:cNvPr>
          <p:cNvSpPr txBox="1">
            <a:spLocks/>
          </p:cNvSpPr>
          <p:nvPr/>
        </p:nvSpPr>
        <p:spPr>
          <a:xfrm>
            <a:off x="209550" y="965458"/>
            <a:ext cx="11175828" cy="9141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A simple, graphical notation for conditional independence assertions and hence for compact specification of full joint distribution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C6A294F-3662-6344-8082-878C3820F105}"/>
              </a:ext>
            </a:extLst>
          </p:cNvPr>
          <p:cNvSpPr txBox="1">
            <a:spLocks/>
          </p:cNvSpPr>
          <p:nvPr/>
        </p:nvSpPr>
        <p:spPr>
          <a:xfrm>
            <a:off x="209550" y="2111595"/>
            <a:ext cx="11175828" cy="186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Syntax:</a:t>
            </a:r>
          </a:p>
          <a:p>
            <a:r>
              <a:rPr lang="en-US" sz="2400" dirty="0"/>
              <a:t>A set of nodes, one per variable</a:t>
            </a:r>
          </a:p>
          <a:p>
            <a:r>
              <a:rPr lang="en-US" sz="2400" dirty="0"/>
              <a:t>A directed, acyclic graph (link is approximately "directly influences")</a:t>
            </a:r>
          </a:p>
          <a:p>
            <a:r>
              <a:rPr lang="en-US" sz="2400" dirty="0"/>
              <a:t> a conditional distribution for each node given its parents P(X</a:t>
            </a:r>
            <a:r>
              <a:rPr lang="en-US" sz="2400" baseline="-25000" dirty="0"/>
              <a:t>i</a:t>
            </a:r>
            <a:r>
              <a:rPr lang="en-US" sz="2400" dirty="0"/>
              <a:t> | Parents(X</a:t>
            </a:r>
            <a:r>
              <a:rPr lang="en-US" sz="2400" baseline="-25000" dirty="0"/>
              <a:t>i</a:t>
            </a:r>
            <a:r>
              <a:rPr lang="en-US" sz="2400" dirty="0"/>
              <a:t>)).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017234-B9F0-0040-A865-EA2511503559}"/>
              </a:ext>
            </a:extLst>
          </p:cNvPr>
          <p:cNvSpPr txBox="1">
            <a:spLocks/>
          </p:cNvSpPr>
          <p:nvPr/>
        </p:nvSpPr>
        <p:spPr>
          <a:xfrm>
            <a:off x="209550" y="4031454"/>
            <a:ext cx="11175828" cy="1862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In the simplest case, conditional distribution represented as a conditional probability table (CPT) giving the distribution over X</a:t>
            </a:r>
            <a:r>
              <a:rPr lang="en-US" sz="2400" baseline="-25000" dirty="0"/>
              <a:t>i </a:t>
            </a:r>
            <a:r>
              <a:rPr lang="en-US" sz="2400" dirty="0"/>
              <a:t>for each combination of parents values.</a:t>
            </a:r>
          </a:p>
        </p:txBody>
      </p:sp>
    </p:spTree>
    <p:extLst>
      <p:ext uri="{BB962C8B-B14F-4D97-AF65-F5344CB8AC3E}">
        <p14:creationId xmlns:p14="http://schemas.microsoft.com/office/powerpoint/2010/main" val="288295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 of a Bayesian Network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29DE65-C72D-2E4D-B7D8-700A5EAA78CF}"/>
              </a:ext>
            </a:extLst>
          </p:cNvPr>
          <p:cNvSpPr txBox="1">
            <a:spLocks/>
          </p:cNvSpPr>
          <p:nvPr/>
        </p:nvSpPr>
        <p:spPr>
          <a:xfrm>
            <a:off x="209550" y="965459"/>
            <a:ext cx="11175828" cy="5288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Topology of network encodes conditional independence assertions: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7F9667-087F-CA4A-8AF4-96E69BEF2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42" y="3855281"/>
            <a:ext cx="3791167" cy="18727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BF66F9-65B3-FA4D-B30E-FA275D408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921" y="1490700"/>
            <a:ext cx="3766853" cy="2252587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29346AEB-612B-9E44-BA44-9ACF99A8E65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7047" y="1506718"/>
            <a:ext cx="7329874" cy="4849632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P(Toothache, Cavity, Catch)</a:t>
            </a:r>
          </a:p>
          <a:p>
            <a:pPr eaLnBrk="1" hangingPunct="1">
              <a:lnSpc>
                <a:spcPct val="80000"/>
              </a:lnSpc>
            </a:pPr>
            <a:endParaRPr lang="en-US" sz="2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If I have a cavity, the probability that the probe catches in it doesn't depend on whether I have a toothache: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P(+catch | +toothache, +cavity) = P(+catch | +cavity)</a:t>
            </a:r>
          </a:p>
          <a:p>
            <a:pPr eaLnBrk="1" hangingPunct="1">
              <a:lnSpc>
                <a:spcPct val="80000"/>
              </a:lnSpc>
            </a:pPr>
            <a:endParaRPr lang="en-US" sz="2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The same independence holds if I don</a:t>
            </a:r>
            <a:r>
              <a:rPr lang="ja-JP" altLang="en-US" sz="2200" dirty="0">
                <a:latin typeface="Calibri"/>
                <a:cs typeface="Calibri"/>
              </a:rPr>
              <a:t>’</a:t>
            </a:r>
            <a:r>
              <a:rPr lang="en-US" sz="2200" dirty="0">
                <a:latin typeface="Calibri"/>
                <a:cs typeface="Calibri"/>
              </a:rPr>
              <a:t>t have a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P(+catch | +toothache, </a:t>
            </a:r>
            <a:r>
              <a:rPr lang="en-US" sz="22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2200" dirty="0">
                <a:latin typeface="Calibri"/>
                <a:cs typeface="Calibri"/>
              </a:rPr>
              <a:t>cavity) = P(+catch| </a:t>
            </a:r>
            <a:r>
              <a:rPr lang="en-US" sz="2200" dirty="0">
                <a:latin typeface="Calibri"/>
                <a:cs typeface="Calibri"/>
                <a:sym typeface="Symbol" charset="0"/>
              </a:rPr>
              <a:t>-</a:t>
            </a:r>
            <a:r>
              <a:rPr lang="en-US" sz="2200" dirty="0">
                <a:latin typeface="Calibri"/>
                <a:cs typeface="Calibri"/>
              </a:rPr>
              <a:t>cavity)</a:t>
            </a:r>
          </a:p>
          <a:p>
            <a:pPr eaLnBrk="1" hangingPunct="1">
              <a:lnSpc>
                <a:spcPct val="80000"/>
              </a:lnSpc>
            </a:pPr>
            <a:endParaRPr lang="en-US" sz="2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Catch is </a:t>
            </a:r>
            <a:r>
              <a:rPr lang="en-US" sz="2200" i="1" dirty="0">
                <a:latin typeface="Calibri"/>
                <a:cs typeface="Calibri"/>
              </a:rPr>
              <a:t>conditionally independent</a:t>
            </a:r>
            <a:r>
              <a:rPr lang="en-US" sz="2200" dirty="0">
                <a:latin typeface="Calibri"/>
                <a:cs typeface="Calibri"/>
              </a:rPr>
              <a:t> of Toothache given Cavity: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200" dirty="0">
                <a:latin typeface="Calibri"/>
                <a:cs typeface="Calibri"/>
              </a:rPr>
              <a:t>P(Catch | Toothache, Cavity) = P(Catch | Cavity)</a:t>
            </a:r>
          </a:p>
          <a:p>
            <a:pPr eaLnBrk="1" hangingPunct="1">
              <a:lnSpc>
                <a:spcPct val="80000"/>
              </a:lnSpc>
            </a:pPr>
            <a:endParaRPr lang="en-US" sz="2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27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Conditional Independence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6C421CD-6974-7945-8C65-D1D0E1BB8A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16038" y="1158443"/>
            <a:ext cx="82296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Unconditional (absolute) independence very rare (why?)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i="1" dirty="0">
                <a:latin typeface="Calibri"/>
                <a:cs typeface="Calibri"/>
              </a:rPr>
              <a:t>Conditional independence</a:t>
            </a:r>
            <a:r>
              <a:rPr lang="en-US" sz="2400" dirty="0">
                <a:latin typeface="Calibri"/>
                <a:cs typeface="Calibri"/>
              </a:rPr>
              <a:t> is our most basic and robust form of knowledge about uncertain environments.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X is conditionally independent of Y given Z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if and only if: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sz="2400" dirty="0">
              <a:latin typeface="Calibri"/>
              <a:cs typeface="Calibri"/>
            </a:endParaRP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sz="2400" dirty="0">
                <a:latin typeface="Calibri"/>
                <a:cs typeface="Calibri"/>
              </a:rPr>
              <a:t>      or, equivalently, if and only if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8" name="Picture 7" descr="txp_fig.png">
            <a:extLst>
              <a:ext uri="{FF2B5EF4-FFF2-40B4-BE49-F238E27FC236}">
                <a16:creationId xmlns:a16="http://schemas.microsoft.com/office/drawing/2014/main" id="{F3E0855E-BBA8-1045-AE48-5701303141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81900" y="3131223"/>
            <a:ext cx="1401762" cy="3679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0" name="Picture 9" descr="txp_fig.png">
            <a:extLst>
              <a:ext uri="{FF2B5EF4-FFF2-40B4-BE49-F238E27FC236}">
                <a16:creationId xmlns:a16="http://schemas.microsoft.com/office/drawing/2014/main" id="{AFE1751F-EB54-8446-8078-8615322D24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5306857"/>
            <a:ext cx="3884613" cy="3137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2" name="Picture 11" descr="txp_fig.png">
            <a:extLst>
              <a:ext uri="{FF2B5EF4-FFF2-40B4-BE49-F238E27FC236}">
                <a16:creationId xmlns:a16="http://schemas.microsoft.com/office/drawing/2014/main" id="{38A7B511-9606-504D-89CA-923C07571D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8638" y="3932284"/>
            <a:ext cx="4841875" cy="3138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</p:spTree>
    <p:extLst>
      <p:ext uri="{BB962C8B-B14F-4D97-AF65-F5344CB8AC3E}">
        <p14:creationId xmlns:p14="http://schemas.microsoft.com/office/powerpoint/2010/main" val="315755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Short Quiz: Conditional Independence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7F81CB0-B656-3B45-8B62-6CA8909045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311400" y="1107209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Traffic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Umbrella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Raining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EDC63-D041-A44B-B644-E41394AEF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3393209"/>
            <a:ext cx="5714999" cy="296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93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Short Quiz: Conditional Independence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8D9C070-2ACF-5D4A-BE36-C43FA67F0F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0" y="1447800"/>
            <a:ext cx="8229600" cy="51054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What about this domain:</a:t>
            </a: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Fire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Smoke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Alarm</a:t>
            </a: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DEF43C-0C0D-D449-B2C3-9153C572D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003300"/>
            <a:ext cx="3352797" cy="2202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4A5F43-9E30-9C45-BE4B-7E46C2F2B2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44" y="3629660"/>
            <a:ext cx="4521856" cy="301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85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Conditional Ind.  And the Chain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4579220-3354-D746-8A34-E74D14B563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61156" y="1082674"/>
            <a:ext cx="11469687" cy="5029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Chain rule: 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Trivial decomposition:</a:t>
            </a:r>
          </a:p>
          <a:p>
            <a:pPr lvl="6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 eaLnBrk="1" hangingPunct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3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lvl="5">
              <a:lnSpc>
                <a:spcPct val="80000"/>
              </a:lnSpc>
            </a:pPr>
            <a:endParaRPr lang="en-US" sz="12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With assumption of conditional independence: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Bayes</a:t>
            </a:r>
            <a:r>
              <a:rPr lang="ja-JP" altLang="en-US" sz="2400" dirty="0">
                <a:latin typeface="Calibri"/>
                <a:cs typeface="Calibri"/>
              </a:rPr>
              <a:t>’</a:t>
            </a:r>
            <a:r>
              <a:rPr lang="en-US" sz="2400" dirty="0">
                <a:latin typeface="Calibri"/>
                <a:cs typeface="Calibri"/>
              </a:rPr>
              <a:t>nets / graphical models help us express conditional independence assumptions</a:t>
            </a:r>
          </a:p>
          <a:p>
            <a:pPr eaLnBrk="1" hangingPunct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6" name="Picture 15" descr="txp_fig.png">
            <a:extLst>
              <a:ext uri="{FF2B5EF4-FFF2-40B4-BE49-F238E27FC236}">
                <a16:creationId xmlns:a16="http://schemas.microsoft.com/office/drawing/2014/main" id="{49032573-9A26-8542-A013-77DF6B2AAEF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43" y="3063874"/>
            <a:ext cx="7094537" cy="3071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txp_fig.png">
            <a:extLst>
              <a:ext uri="{FF2B5EF4-FFF2-40B4-BE49-F238E27FC236}">
                <a16:creationId xmlns:a16="http://schemas.microsoft.com/office/drawing/2014/main" id="{4485EE5A-83F3-8145-A08E-94FA31038B1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443" y="2606674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txp_fig.png">
            <a:extLst>
              <a:ext uri="{FF2B5EF4-FFF2-40B4-BE49-F238E27FC236}">
                <a16:creationId xmlns:a16="http://schemas.microsoft.com/office/drawing/2014/main" id="{8564C6AC-C624-1844-B600-7E2E3D4F9C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443" y="4212884"/>
            <a:ext cx="4183062" cy="2987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9" name="Picture 18" descr="txp_fig.png">
            <a:extLst>
              <a:ext uri="{FF2B5EF4-FFF2-40B4-BE49-F238E27FC236}">
                <a16:creationId xmlns:a16="http://schemas.microsoft.com/office/drawing/2014/main" id="{66CC1DD0-0B63-FF40-AC63-0A692A89446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243" y="4664074"/>
            <a:ext cx="6035675" cy="3099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0" name="Picture 19" descr="txp_fig.png">
            <a:extLst>
              <a:ext uri="{FF2B5EF4-FFF2-40B4-BE49-F238E27FC236}">
                <a16:creationId xmlns:a16="http://schemas.microsoft.com/office/drawing/2014/main" id="{0C219111-F3A4-3941-948A-29F24785579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443" y="1158874"/>
            <a:ext cx="7162800" cy="30246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31F19639-BCED-4a60-ADC4-E9642A236FB7}">
              <a14:hiddenScene3d xmlns:a14="http://schemas.microsoft.com/office/drawing/2010/main" xmlns="">
                <a:camera prst="orthographicFront">
                  <a:rot lat="0" lon="0" rev="0"/>
                </a:camera>
                <a:lightRig rig="threePt" dir="t">
                  <a:rot lat="0" lon="0" rev="0"/>
                </a:lightRig>
              </a14:hiddenScene3d>
            </a:ext>
            <a:ext uri="{E45631CC-5BF2-4c18-A39C-3461C7D3F71A}">
              <a14:hiddenSp3d xmlns:a14="http://schemas.microsoft.com/office/drawing/2010/main" xmlns="" extrusionH="457200">
                <a:contourClr>
                  <a:srgbClr val="000000"/>
                </a:contourClr>
              </a14:hiddenSp3d>
            </a:ex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05C671-CAAA-DD40-A35D-BF7AB5E74BB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243" y="1997074"/>
            <a:ext cx="3918800" cy="203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8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Ghostbusters Chain Rule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133743C-3A08-D64B-9835-F80CC641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DFE17B-C315-2947-A128-AE6C56130E76}"/>
              </a:ext>
            </a:extLst>
          </p:cNvPr>
          <p:cNvSpPr txBox="1"/>
          <p:nvPr/>
        </p:nvSpPr>
        <p:spPr>
          <a:xfrm>
            <a:off x="6875813" y="9737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CEF33DF-8E18-1F4F-BB66-12FEB5C61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850" y="1042989"/>
            <a:ext cx="460851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Each sensor depends only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on where the ghost is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That means, the two sensors are conditionally independent, given the ghost position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T: Top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B: Bottom square is red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G: Ghost is in the top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Givens: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+g 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cs typeface="Calibri"/>
              </a:rPr>
              <a:t>	P(  -g ) = 0.5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defRPr/>
            </a:pP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	P( +t  | +g ) = 0.8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</a:rPr>
              <a:t>P( +t  | 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) = 0.4</a:t>
            </a:r>
            <a:b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+g ) = 0.4</a:t>
            </a:r>
            <a:b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</a:br>
            <a:r>
              <a:rPr lang="en-US" sz="2000" kern="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P( +b |  </a:t>
            </a:r>
            <a:r>
              <a:rPr lang="en-US" sz="2000" dirty="0">
                <a:solidFill>
                  <a:schemeClr val="accent2"/>
                </a:solidFill>
                <a:latin typeface="Calibri"/>
                <a:ea typeface="+mn-ea"/>
                <a:cs typeface="Calibri"/>
                <a:sym typeface="Symbol"/>
              </a:rPr>
              <a:t>-g ) = 0.8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kern="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accent2"/>
              </a:solidFill>
              <a:latin typeface="Calibri"/>
              <a:ea typeface="+mn-ea"/>
              <a:cs typeface="Calibri"/>
              <a:sym typeface="Symbo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FF780B-C5F6-334E-8A5D-22B43C3E0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0850" y="1190626"/>
            <a:ext cx="354210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200" dirty="0">
                <a:latin typeface="Calibri"/>
                <a:cs typeface="Calibri"/>
              </a:rPr>
              <a:t>P(T,B,G) = P(G) P(T|G) P(B|G)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033657-D7BC-824B-ABE2-DDAA230D2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050" y="1371601"/>
            <a:ext cx="3218878" cy="4648199"/>
          </a:xfrm>
          <a:prstGeom prst="rect">
            <a:avLst/>
          </a:prstGeom>
        </p:spPr>
      </p:pic>
      <p:pic>
        <p:nvPicPr>
          <p:cNvPr id="12" name="Picture 2" descr="\\.host\Shared Folders\Shared with PC\2square_ghostbusters.png">
            <a:extLst>
              <a:ext uri="{FF2B5EF4-FFF2-40B4-BE49-F238E27FC236}">
                <a16:creationId xmlns:a16="http://schemas.microsoft.com/office/drawing/2014/main" id="{DCF45A22-4A87-4D44-A816-C4888FCAF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750" y="3268664"/>
            <a:ext cx="13589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215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newcommand{\indep}{{\;\bot\!\!\!\!\!\!\bot\;}} &#10;\begin{document}&#10;\[&#10;X \indep Y | Z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80"/>
  <p:tag name="PICTUREFILESIZE" val="38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 | z, y) = P(x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60"/>
  <p:tag name="PICTUREFILESIZE" val="1409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\forall x,y,z : P(x, y | z) = P(x | z) P(y | z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324"/>
  <p:tag name="PICTUREFILESIZE" val="1792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, \mbox{Traffic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85"/>
  <p:tag name="PICTUREFILESIZE" val="2128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Traffic}, \mbox{Rain}, \mbox{Umbrella}) = 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0"/>
  <p:tag name="PICTUREFILESIZE" val="114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[&#10;P(\mbox{Rain}) P(\mbox{Traffic} | \mbox{Rain}) P(\mbox{Umbrella} | \mbox{Rain})&#10;\]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409"/>
  <p:tag name="PICTUREFILESIZE" val="1969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P(X_1, X_2, \ldots X_n) = P(X_1) P(X_2 | X_1) P(X_3|X_1,X_2) \ldots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21"/>
  <p:tag name="PICTUREFILESIZE" val="2589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ldots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22"/>
  <p:tag name="PICTUREFILESIZE" val="30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53423</TotalTime>
  <Words>1219</Words>
  <Application>Microsoft Macintosh PowerPoint</Application>
  <PresentationFormat>Widescreen</PresentationFormat>
  <Paragraphs>203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Wingdings</vt:lpstr>
      <vt:lpstr>Office Theme</vt:lpstr>
      <vt:lpstr>Artificial  Intelligence</vt:lpstr>
      <vt:lpstr>Probabilistic Models</vt:lpstr>
      <vt:lpstr>Bayesian Networks</vt:lpstr>
      <vt:lpstr>Example of a Bayesian Network</vt:lpstr>
      <vt:lpstr>Conditional Independence</vt:lpstr>
      <vt:lpstr>Short Quiz: Conditional Independence</vt:lpstr>
      <vt:lpstr>Short Quiz: Conditional Independence</vt:lpstr>
      <vt:lpstr>Conditional Ind.  And the Chain Rule</vt:lpstr>
      <vt:lpstr>Ghostbusters Chain Rule</vt:lpstr>
      <vt:lpstr>Big Picture of Bayes' Nets</vt:lpstr>
      <vt:lpstr>Example Car Diagnosis</vt:lpstr>
      <vt:lpstr>Example: Car Insurance</vt:lpstr>
      <vt:lpstr>Global Semantics</vt:lpstr>
      <vt:lpstr>Local Semantics</vt:lpstr>
      <vt:lpstr>Example: Coin Flips</vt:lpstr>
      <vt:lpstr>Example: Traffic</vt:lpstr>
      <vt:lpstr>Example of a Bayesian Network</vt:lpstr>
      <vt:lpstr>Example Bayesian Network</vt:lpstr>
      <vt:lpstr>Compactness</vt:lpstr>
      <vt:lpstr>In-Class Problem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66</cp:revision>
  <cp:lastPrinted>2021-03-11T11:37:37Z</cp:lastPrinted>
  <dcterms:created xsi:type="dcterms:W3CDTF">2019-01-08T03:10:37Z</dcterms:created>
  <dcterms:modified xsi:type="dcterms:W3CDTF">2021-04-21T17:24:43Z</dcterms:modified>
</cp:coreProperties>
</file>